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4"/>
  </p:notesMasterIdLst>
  <p:sldIdLst>
    <p:sldId id="284" r:id="rId4"/>
    <p:sldId id="296" r:id="rId5"/>
    <p:sldId id="285" r:id="rId6"/>
    <p:sldId id="257" r:id="rId7"/>
    <p:sldId id="258" r:id="rId8"/>
    <p:sldId id="294" r:id="rId9"/>
    <p:sldId id="274" r:id="rId10"/>
    <p:sldId id="282" r:id="rId11"/>
    <p:sldId id="261" r:id="rId12"/>
    <p:sldId id="283" r:id="rId13"/>
    <p:sldId id="263" r:id="rId14"/>
    <p:sldId id="295" r:id="rId15"/>
    <p:sldId id="267" r:id="rId16"/>
    <p:sldId id="262" r:id="rId17"/>
    <p:sldId id="279" r:id="rId18"/>
    <p:sldId id="266" r:id="rId19"/>
    <p:sldId id="268" r:id="rId20"/>
    <p:sldId id="276" r:id="rId21"/>
    <p:sldId id="277" r:id="rId22"/>
    <p:sldId id="270" r:id="rId23"/>
    <p:sldId id="278" r:id="rId24"/>
    <p:sldId id="286" r:id="rId25"/>
    <p:sldId id="287" r:id="rId26"/>
    <p:sldId id="288" r:id="rId27"/>
    <p:sldId id="289" r:id="rId28"/>
    <p:sldId id="290" r:id="rId29"/>
    <p:sldId id="292" r:id="rId30"/>
    <p:sldId id="293" r:id="rId31"/>
    <p:sldId id="297" r:id="rId32"/>
    <p:sldId id="2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F07B9"/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0" d="100"/>
          <a:sy n="70" d="100"/>
        </p:scale>
        <p:origin x="-744" y="-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983F0-7F21-4A73-9B8C-C1DD7918D5F2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D2040-E9B9-4C13-AC85-FFBD96581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22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848F808-2401-4F7D-A26F-E661E22B6004}" type="slidenum">
              <a:rPr lang="en-US" smtClean="0">
                <a:latin typeface="Times New Roman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5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80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22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74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B9E82B-2F70-476B-82F6-BA7C14081098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4AFD5-74C7-4705-845E-3E182860D9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13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3F9DD-7496-4796-B6F9-36B68596E0D4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BA899C-BAF2-425D-A357-F0CB4ECA1B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59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6CC09-2709-4E47-90DB-D52729851DE1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A3D42-962E-4EA8-B137-1F5831D57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9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B2BD3-7874-4643-B158-6979CC3D3E7A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CE554-C2BA-4A26-B23B-94B2ED8147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65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9A247-FC6F-47B6-9123-61E8E740A5F1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F1248-663C-49D0-8E5E-0891744E96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475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F444F-DC1B-4998-B336-F2F335985F68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4E786-A011-4D0F-86C8-D7CC8F344A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18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7E619-D3BE-43CC-9F05-396A6F2C89F1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759AA1-A049-4588-8F5C-A66D15DBB5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4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DAF7A-2461-490C-9A91-B4C2755C26EB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38B755-229A-4876-BF6A-1EF985AC67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09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199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CB7B59-C5FA-4869-A429-466F2EE34755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76192-05B6-42FF-8EDA-ACBEBD2F3E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69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5AC88E-59D1-41C9-A8C4-7E2B02BA2277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56B1A-5E4F-4692-A49C-253C8D9F5D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157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534680-DAD5-48F3-BA60-18D37F8C8376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8A854-B2FA-4DDB-A84F-EED9829B28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5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1447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20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35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706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5686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2548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311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82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677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31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6067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9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4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1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0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37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5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1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48582-2DB5-4853-9EA3-856E398290D5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CDAC0-989D-4E14-8854-74AB59EF5F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6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A2454D4-3B42-49A2-930E-92FC61C7A353}" type="datetimeFigureOut">
              <a:rPr lang="en-US"/>
              <a:pPr>
                <a:defRPr/>
              </a:pPr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47BF2D57-2820-4D4D-B1D8-8EB71F014D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02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48582-2DB5-4853-9EA3-856E398290D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CDAC0-989D-4E14-8854-74AB59EF5F4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8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3202941" y="4295988"/>
            <a:ext cx="677058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700" b="1" dirty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Giáo viên: </a:t>
            </a:r>
            <a:r>
              <a:rPr lang="en-US" sz="2700" b="1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HUỲNH THỊ HƯỜNG EM</a:t>
            </a:r>
            <a:endParaRPr lang="en-US" sz="2700" b="1" dirty="0">
              <a:solidFill>
                <a:srgbClr val="66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43530" y="102658"/>
            <a:ext cx="90678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 GD&amp;ĐT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TP BẾN TRE</a:t>
            </a:r>
            <a:endParaRPr lang="en-US" sz="2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THCS </a:t>
            </a:r>
            <a:r>
              <a:rPr lang="en-US" sz="2800" b="1" dirty="0" smtClean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 LAM</a:t>
            </a:r>
            <a:endParaRPr lang="en-US" sz="2800" b="1" dirty="0">
              <a:solidFill>
                <a:schemeClr val="tx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75779" y="2806651"/>
            <a:ext cx="691727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6000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MÔN: SINH HỌC </a:t>
            </a:r>
            <a:r>
              <a:rPr lang="en-US" sz="6000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7</a:t>
            </a:r>
            <a:endParaRPr lang="en-US" sz="6000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4" name="Picture 16" descr="WhitecornerFlow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475"/>
            <a:ext cx="2381335" cy="207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14" descr="WhitecornerFlow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525" y="29776"/>
            <a:ext cx="2218475" cy="2004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50592" y="4668985"/>
            <a:ext cx="1862806" cy="2132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225825" y="4803818"/>
            <a:ext cx="1883757" cy="20938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1236991"/>
            <a:ext cx="120762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CHÀO</a:t>
            </a:r>
            <a:r>
              <a:rPr kumimoji="0" lang="en-US" sz="48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MỪNG CÁC EM ĐẾN PHÒNG HỌC TRỰC TUYẾN</a:t>
            </a:r>
            <a:endParaRPr kumimoji="0" 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5622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unset over a body of water&#10;&#10;Description automatically generated">
            <a:extLst>
              <a:ext uri="{FF2B5EF4-FFF2-40B4-BE49-F238E27FC236}">
                <a16:creationId xmlns:a16="http://schemas.microsoft.com/office/drawing/2014/main" xmlns="" id="{AF58AF50-7C38-4CFE-804F-7C65C5F0E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9" r="-3" b="2599"/>
          <a:stretch/>
        </p:blipFill>
        <p:spPr>
          <a:xfrm>
            <a:off x="5120640" y="3005303"/>
            <a:ext cx="6906449" cy="3778841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 descr="A picture containing outdoor, person, skiing, person&#10;&#10;Description automatically generated">
            <a:extLst>
              <a:ext uri="{FF2B5EF4-FFF2-40B4-BE49-F238E27FC236}">
                <a16:creationId xmlns:a16="http://schemas.microsoft.com/office/drawing/2014/main" xmlns="" id="{1174B0F4-CF30-4C92-BB18-04687CE9B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r="2" b="2"/>
          <a:stretch/>
        </p:blipFill>
        <p:spPr>
          <a:xfrm>
            <a:off x="20" y="9"/>
            <a:ext cx="7279893" cy="3643523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ln>
            <a:solidFill>
              <a:srgbClr val="C00000"/>
            </a:solidFill>
          </a:ln>
        </p:spPr>
      </p:pic>
      <p:pic>
        <p:nvPicPr>
          <p:cNvPr id="3" name="Picture 2" descr="A group of people swimming in the water&#10;&#10;Description automatically generated">
            <a:extLst>
              <a:ext uri="{FF2B5EF4-FFF2-40B4-BE49-F238E27FC236}">
                <a16:creationId xmlns:a16="http://schemas.microsoft.com/office/drawing/2014/main" xmlns="" id="{38186D42-8D76-486D-A517-5FE5558A4A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17" b="4"/>
          <a:stretch/>
        </p:blipFill>
        <p:spPr>
          <a:xfrm>
            <a:off x="124300" y="3826412"/>
            <a:ext cx="4897866" cy="2957732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2548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0838" y="289899"/>
            <a:ext cx="7541987" cy="1384995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 em hãy kể các động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vật tham gia vào “bản giao hưởng” thường cất lên suốt đêm hè trên cánh đồng Việt Nam?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6"/>
          <a:stretch/>
        </p:blipFill>
        <p:spPr>
          <a:xfrm>
            <a:off x="7855527" y="135082"/>
            <a:ext cx="4214554" cy="33909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136" y="3610535"/>
            <a:ext cx="4224944" cy="289609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8" y="1896533"/>
            <a:ext cx="3810000" cy="461010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82" y="1896533"/>
            <a:ext cx="3810000" cy="46101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80689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ý thuyết Sinh học 7 Bài 1: Thế giới động vật đa dạng, phong phú (hay, chi tiế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12" y="1528551"/>
            <a:ext cx="11395881" cy="52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2012" y="74008"/>
            <a:ext cx="115323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200" dirty="0">
                <a:solidFill>
                  <a:srgbClr val="FF0000"/>
                </a:solidFill>
              </a:rPr>
              <a:t>Ở vườn Quốc Gia Cúc Phương, mùa hạ thường thấy những đàn bướm trắng hàng nghìn con bay dọc đường rừng dài hàng trăm mét.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3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39" y="196948"/>
            <a:ext cx="7239452" cy="6372664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11015" y="259348"/>
            <a:ext cx="4454503" cy="563231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loài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thuần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Chúng đáp ứng nhu cầu khác nhau của con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người: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lấy thịt, lấy trứng,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 vệ ..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34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14" y="128790"/>
            <a:ext cx="11616743" cy="10681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loài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1061" y="1606210"/>
            <a:ext cx="1138361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- Thế giới động vật đa dạng về số loài, số l</a:t>
            </a:r>
            <a:r>
              <a:rPr lang="vi-VN" sz="4800" dirty="0">
                <a:latin typeface="Times New Roman" pitchFamily="18" charset="0"/>
                <a:cs typeface="Times New Roman" pitchFamily="18" charset="0"/>
              </a:rPr>
              <a:t>ượng cá thể trong loài. </a:t>
            </a:r>
            <a:r>
              <a:rPr lang="vi-VN" sz="4800" dirty="0" smtClean="0">
                <a:latin typeface="Times New Roman" pitchFamily="18" charset="0"/>
                <a:cs typeface="Times New Roman" pitchFamily="18" charset="0"/>
              </a:rPr>
              <a:t>Ngoài </a:t>
            </a:r>
            <a:r>
              <a:rPr lang="vi-VN" sz="4800" dirty="0">
                <a:latin typeface="Times New Roman" pitchFamily="18" charset="0"/>
                <a:cs typeface="Times New Roman" pitchFamily="18" charset="0"/>
              </a:rPr>
              <a:t>ra còn đa dạng về kích thước, lối sống, phân bố  rộng rãi.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- Con ng</a:t>
            </a:r>
            <a:r>
              <a:rPr lang="vi-VN" sz="4800" dirty="0">
                <a:latin typeface="Times New Roman" pitchFamily="18" charset="0"/>
                <a:cs typeface="Times New Roman" pitchFamily="18" charset="0"/>
              </a:rPr>
              <a:t>ười thuần hóa, nuôi dưỡng những động vật hoang dại thành vật nuôi, đáp ứng các nhu cầu khác nhau</a:t>
            </a:r>
            <a:r>
              <a:rPr lang="vi-VN" sz="48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43339" y="463826"/>
            <a:ext cx="10853531" cy="13124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dirty="0">
                <a:solidFill>
                  <a:srgbClr val="FF0000"/>
                </a:solidFill>
              </a:rPr>
              <a:t>Em có nhận xét gì về thế giới động </a:t>
            </a:r>
            <a:r>
              <a:rPr lang="vi-VN" dirty="0" smtClean="0">
                <a:solidFill>
                  <a:srgbClr val="FF0000"/>
                </a:solidFill>
              </a:rPr>
              <a:t>vậ</a:t>
            </a:r>
            <a:r>
              <a:rPr lang="en-US" dirty="0" smtClean="0">
                <a:solidFill>
                  <a:srgbClr val="FF0000"/>
                </a:solidFill>
              </a:rPr>
              <a:t>t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xung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vi-VN" dirty="0" smtClean="0">
                <a:solidFill>
                  <a:srgbClr val="FF0000"/>
                </a:solidFill>
              </a:rPr>
              <a:t>quanh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chúng ta</a:t>
            </a:r>
            <a:r>
              <a:rPr lang="vi-V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82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1882" y="133423"/>
            <a:ext cx="8361369" cy="1325563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peech Bubble: Oval 5"/>
          <p:cNvSpPr/>
          <p:nvPr/>
        </p:nvSpPr>
        <p:spPr>
          <a:xfrm>
            <a:off x="3330549" y="1586331"/>
            <a:ext cx="3709555" cy="2135469"/>
          </a:xfrm>
          <a:prstGeom prst="wedgeEllipseCallout">
            <a:avLst>
              <a:gd name="adj1" fmla="val 55034"/>
              <a:gd name="adj2" fmla="val 33478"/>
            </a:avLst>
          </a:prstGeom>
          <a:solidFill>
            <a:srgbClr val="FFFF00"/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srgbClr val="0F07B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Động vật phân bố ở những môi trường nào?</a:t>
            </a:r>
          </a:p>
        </p:txBody>
      </p:sp>
      <p:sp>
        <p:nvSpPr>
          <p:cNvPr id="7" name="Rectangle 6"/>
          <p:cNvSpPr/>
          <p:nvPr/>
        </p:nvSpPr>
        <p:spPr>
          <a:xfrm>
            <a:off x="7346844" y="3396573"/>
            <a:ext cx="2970154" cy="2593409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 vật phân bố ở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khắp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mọi nơi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Dưới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nước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Trên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cạn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Trên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không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Trong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đất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 descr="138">
            <a:extLst>
              <a:ext uri="{FF2B5EF4-FFF2-40B4-BE49-F238E27FC236}">
                <a16:creationId xmlns:a16="http://schemas.microsoft.com/office/drawing/2014/main" xmlns="" id="{D28FD732-179A-4FBA-A829-D0A683F369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66" y="1870337"/>
            <a:ext cx="1311545" cy="1388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596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82" y="0"/>
            <a:ext cx="8089218" cy="6858000"/>
          </a:xfrm>
          <a:prstGeom prst="rect">
            <a:avLst/>
          </a:prstGeom>
        </p:spPr>
      </p:pic>
      <p:sp>
        <p:nvSpPr>
          <p:cNvPr id="3" name="Speech Bubble: Oval 2"/>
          <p:cNvSpPr/>
          <p:nvPr/>
        </p:nvSpPr>
        <p:spPr>
          <a:xfrm>
            <a:off x="1669774" y="1017563"/>
            <a:ext cx="5942328" cy="2129444"/>
          </a:xfrm>
          <a:prstGeom prst="wedgeEllipseCallout">
            <a:avLst>
              <a:gd name="adj1" fmla="val 43006"/>
              <a:gd name="adj2" fmla="val 54103"/>
            </a:avLst>
          </a:prstGeom>
          <a:solidFill>
            <a:srgbClr val="FFFF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Kể tên các loài động vật mà em biết </a:t>
            </a:r>
            <a:r>
              <a:rPr 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1.4.</a:t>
            </a:r>
          </a:p>
        </p:txBody>
      </p:sp>
      <p:sp>
        <p:nvSpPr>
          <p:cNvPr id="4" name="Rectangle 3"/>
          <p:cNvSpPr/>
          <p:nvPr/>
        </p:nvSpPr>
        <p:spPr>
          <a:xfrm>
            <a:off x="218364" y="3597421"/>
            <a:ext cx="5864384" cy="3129280"/>
          </a:xfrm>
          <a:prstGeom prst="rect">
            <a:avLst/>
          </a:prstGeom>
          <a:solidFill>
            <a:srgbClr val="FFFF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Dưới nước: cá, tôm, </a:t>
            </a:r>
            <a:r>
              <a:rPr lang="vi-V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mực</a:t>
            </a:r>
            <a:endParaRPr lang="vi-V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Trên cạn: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</a:t>
            </a:r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gà, hươu</a:t>
            </a:r>
            <a:r>
              <a:rPr lang="vi-V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vi-V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 </a:t>
            </a:r>
            <a:r>
              <a:rPr lang="vi-V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không: các loài </a:t>
            </a:r>
            <a:r>
              <a:rPr lang="vi-VN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chim</a:t>
            </a:r>
            <a:r>
              <a:rPr lang="en-US" sz="2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ong, bướm …</a:t>
            </a:r>
            <a:endParaRPr lang="vi-V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90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3060C83-F051-4F0E-ABAD-AA0DFC48B2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83C98ABE-055B-441F-B07E-44F97F083C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9FDB030-9B49-4CED-8CCD-4D99382388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3783CA14-24A1-485C-8B30-D6A5D87987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9A97C86A-04D6-40F7-AE84-31AB43E6A8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xmlns="" id="{FF9F2414-84E8-453E-B1F3-389FDE8192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" t="-5746" r="13516" b="-5746"/>
          <a:stretch/>
        </p:blipFill>
        <p:spPr>
          <a:xfrm>
            <a:off x="4513836" y="629024"/>
            <a:ext cx="6980713" cy="56002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xmlns="" id="{3ECA69A1-7536-43AC-85EF-C7106179F5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01C08FA-6555-4E29-856F-8D27DEE2D58E}"/>
              </a:ext>
            </a:extLst>
          </p:cNvPr>
          <p:cNvSpPr/>
          <p:nvPr/>
        </p:nvSpPr>
        <p:spPr>
          <a:xfrm>
            <a:off x="139927" y="468197"/>
            <a:ext cx="39047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chim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cụt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hậu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200" b="1" dirty="0">
              <a:solidFill>
                <a:srgbClr val="FF0000"/>
              </a:solidFill>
              <a:effectLst/>
              <a:latin typeface="VNI-Times"/>
              <a:ea typeface="Batang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8A459BA-4B27-4562-B582-C9F24137C277}"/>
              </a:ext>
            </a:extLst>
          </p:cNvPr>
          <p:cNvSpPr/>
          <p:nvPr/>
        </p:nvSpPr>
        <p:spPr>
          <a:xfrm>
            <a:off x="176646" y="3584864"/>
            <a:ext cx="5112327" cy="2826329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Tx/>
              <a:buChar char="-"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Bộ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lông dày, có mỡ dưới da dày  giữ ấm cơ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thể</a:t>
            </a:r>
          </a:p>
          <a:p>
            <a:pPr marL="285750" indent="-285750" algn="just">
              <a:buFontTx/>
              <a:buChar char="-"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Bộ lông màu trắng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lẫn vào băng tuyết  tránh bị tấn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công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454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rawing, table, sitting, various&#10;&#10;Description automatically generated">
            <a:extLst>
              <a:ext uri="{FF2B5EF4-FFF2-40B4-BE49-F238E27FC236}">
                <a16:creationId xmlns:a16="http://schemas.microsoft.com/office/drawing/2014/main" xmlns="" id="{9EFE3359-256E-4515-B929-0523C3F97F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42" t="8339" r="4897"/>
          <a:stretch/>
        </p:blipFill>
        <p:spPr>
          <a:xfrm>
            <a:off x="6195136" y="0"/>
            <a:ext cx="5996864" cy="2937952"/>
          </a:xfrm>
          <a:prstGeom prst="rect">
            <a:avLst/>
          </a:prstGeom>
        </p:spPr>
      </p:pic>
      <p:pic>
        <p:nvPicPr>
          <p:cNvPr id="9" name="Picture 8" descr="A group of stuffed animals&#10;&#10;Description automatically generated">
            <a:extLst>
              <a:ext uri="{FF2B5EF4-FFF2-40B4-BE49-F238E27FC236}">
                <a16:creationId xmlns:a16="http://schemas.microsoft.com/office/drawing/2014/main" xmlns="" id="{D65BB851-DCFE-4D54-8670-AF5B525F4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1" r="1" b="10744"/>
          <a:stretch/>
        </p:blipFill>
        <p:spPr>
          <a:xfrm>
            <a:off x="4203640" y="2937951"/>
            <a:ext cx="7988360" cy="3920047"/>
          </a:xfrm>
          <a:prstGeom prst="rect">
            <a:avLst/>
          </a:prstGeom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xmlns="" id="{8F23F8A3-8FD7-4779-8323-FDC26BE998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xmlns="" id="{F605C4CC-A25C-416F-8333-7CB7DC97D8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56606B-A113-4D63-B04A-042AFC068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51" y="417416"/>
            <a:ext cx="6280919" cy="2103119"/>
          </a:xfrm>
        </p:spPr>
        <p:txBody>
          <a:bodyPr>
            <a:normAutofit/>
          </a:bodyPr>
          <a:lstStyle/>
          <a:p>
            <a:pPr algn="just"/>
            <a:r>
              <a:rPr lang="en-US" sz="3600" b="1" i="1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Nguyên </a:t>
            </a:r>
            <a:r>
              <a:rPr lang="en-US" sz="3600" b="1" i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nhân nào khiến cho động vật ở nhiệt đới đa dạng hơn vùng ôn đới và Nam Cực?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6C89D5F8-8E1F-4EB0-A608-3403BA446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42" y="3274409"/>
            <a:ext cx="4994030" cy="2935922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Khí hậu nhiệt đới nóng, ẩm thực vật 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phong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phú quanh năm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thức ăn nhiều, nhiệt độ phù hợp.</a:t>
            </a:r>
          </a:p>
        </p:txBody>
      </p:sp>
    </p:spTree>
    <p:extLst>
      <p:ext uri="{BB962C8B-B14F-4D97-AF65-F5344CB8AC3E}">
        <p14:creationId xmlns:p14="http://schemas.microsoft.com/office/powerpoint/2010/main" val="3443626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7D9D36D6-2AC5-46A1-A849-4C82D5264A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79A880-21A9-4462-A9FC-F9D93753A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896" y="371061"/>
            <a:ext cx="6162261" cy="2001078"/>
          </a:xfrm>
          <a:solidFill>
            <a:srgbClr val="FFFF00"/>
          </a:solidFill>
          <a:ln w="28575">
            <a:solidFill>
              <a:srgbClr val="820000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just"/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5200" b="1" i="1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kumimoji="0" lang="en-US" sz="5200" b="1" i="1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5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4AEDB107-B99E-4212-B166-9797CC6A2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5569"/>
          <a:stretch/>
        </p:blipFill>
        <p:spPr>
          <a:xfrm>
            <a:off x="0" y="10"/>
            <a:ext cx="4992985" cy="685799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1AFDE4D-A073-45C3-9E39-5427A794EDD6}"/>
              </a:ext>
            </a:extLst>
          </p:cNvPr>
          <p:cNvSpPr txBox="1"/>
          <p:nvPr/>
        </p:nvSpPr>
        <p:spPr>
          <a:xfrm>
            <a:off x="5300326" y="3252603"/>
            <a:ext cx="6581283" cy="2554545"/>
          </a:xfrm>
          <a:prstGeom prst="rect">
            <a:avLst/>
          </a:prstGeom>
          <a:solidFill>
            <a:srgbClr val="FFFF00"/>
          </a:solidFill>
          <a:ln w="28575">
            <a:solidFill>
              <a:srgbClr val="820000"/>
            </a:solidFill>
          </a:ln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Động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vật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nước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ta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rất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dạng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phong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phú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Vì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nước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ta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trải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dài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vùng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khí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hậu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nhiệt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đới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gió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mùa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85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7857" y="179103"/>
            <a:ext cx="7792872" cy="626115"/>
          </a:xfrm>
        </p:spPr>
        <p:txBody>
          <a:bodyPr/>
          <a:lstStyle/>
          <a:p>
            <a:r>
              <a:rPr lang="en-US" sz="3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TRÒ CHƠI ĐOÁN TÊN ĐỘNG VẬT</a:t>
            </a:r>
            <a:endParaRPr lang="en-US" sz="3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79" y="774878"/>
            <a:ext cx="4876800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63" y="803691"/>
            <a:ext cx="4792639" cy="2800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648" y="803690"/>
            <a:ext cx="4466277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40" y="4153976"/>
            <a:ext cx="4708478" cy="2567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09" y="803690"/>
            <a:ext cx="4466277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01" y="4153976"/>
            <a:ext cx="4708478" cy="2567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67" y="4195801"/>
            <a:ext cx="4460198" cy="252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351128"/>
            <a:ext cx="1160060" cy="1241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Trai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tượng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" y="4725535"/>
            <a:ext cx="736978" cy="1241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Dơi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218458" y="1582891"/>
            <a:ext cx="973542" cy="1241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Tê</a:t>
            </a:r>
            <a:r>
              <a:rPr lang="en-US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giác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271865" y="4195801"/>
            <a:ext cx="920135" cy="1241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Rùa</a:t>
            </a:r>
            <a:endParaRPr lang="en-US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99631" y="803690"/>
            <a:ext cx="614148" cy="4913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sz="28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551994" y="803690"/>
            <a:ext cx="614148" cy="4913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99631" y="4153976"/>
            <a:ext cx="614148" cy="4913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657717" y="4153975"/>
            <a:ext cx="614148" cy="4913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15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6" grpId="0" animBg="1"/>
      <p:bldP spid="17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98120" y="19832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" y="1120076"/>
            <a:ext cx="1187796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6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khắp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600" dirty="0">
              <a:effectLst/>
              <a:latin typeface="Times New Roman" panose="02020603050405020304" pitchFamily="18" charset="0"/>
              <a:ea typeface="Batang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mặn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ngọt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lợ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3600" dirty="0">
              <a:effectLst/>
              <a:latin typeface="Times New Roman" panose="02020603050405020304" pitchFamily="18" charset="0"/>
              <a:ea typeface="Batang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cạn</a:t>
            </a:r>
            <a:endParaRPr lang="en-US" sz="3600" dirty="0">
              <a:effectLst/>
              <a:latin typeface="Times New Roman" panose="02020603050405020304" pitchFamily="18" charset="0"/>
              <a:ea typeface="Batang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bay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</a:t>
            </a:r>
            <a:endParaRPr lang="en-US" sz="3600" dirty="0">
              <a:effectLst/>
              <a:latin typeface="Times New Roman" panose="02020603050405020304" pitchFamily="18" charset="0"/>
              <a:ea typeface="Batang"/>
              <a:cs typeface="Times New Roman" panose="02020603050405020304" pitchFamily="18" charset="0"/>
            </a:endParaRPr>
          </a:p>
          <a:p>
            <a:pPr algn="just"/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vùng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600" dirty="0">
              <a:effectLst/>
              <a:latin typeface="Times New Roman" panose="02020603050405020304" pitchFamily="18" charset="0"/>
              <a:ea typeface="Batang"/>
              <a:cs typeface="Times New Roman" panose="02020603050405020304" pitchFamily="18" charset="0"/>
            </a:endParaRPr>
          </a:p>
          <a:p>
            <a:pPr marL="457200" indent="-457200" algn="just">
              <a:buFontTx/>
              <a:buChar char="-"/>
            </a:pP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 algn="just">
              <a:buFontTx/>
              <a:buChar char="-"/>
            </a:pP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Việt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Nam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là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quốc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gia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động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vật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đa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dạng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phong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phú</a:t>
            </a:r>
            <a:r>
              <a:rPr lang="en-US" sz="3600" dirty="0">
                <a:latin typeface="Times New Roman" panose="02020603050405020304" pitchFamily="18" charset="0"/>
                <a:ea typeface="Batang"/>
                <a:cs typeface="Times New Roman" panose="02020603050405020304" pitchFamily="18" charset="0"/>
              </a:rPr>
              <a:t>.</a:t>
            </a:r>
            <a:endParaRPr lang="en-US" sz="3600" dirty="0">
              <a:effectLst/>
              <a:latin typeface="Times New Roman" panose="02020603050405020304" pitchFamily="18" charset="0"/>
              <a:ea typeface="Batang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63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4426AB7-D619-4515-962A-BC83909EC0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57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E47DF98-723F-4AAC-ABCF-CACBC438F7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2D407B-0319-4B3E-B932-154809B23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" y="4993506"/>
            <a:ext cx="10921558" cy="76862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Nhiều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loài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động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vật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có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nguy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cơ</a:t>
            </a:r>
            <a:r>
              <a:rPr lang="en-US" sz="3600" b="1" dirty="0">
                <a:solidFill>
                  <a:srgbClr val="FF0000"/>
                </a:solidFill>
              </a:rPr>
              <a:t> TUYỆT CHỦNG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29006F5-D552-4359-B24E-FD5C165B0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350" y="5835939"/>
            <a:ext cx="11572217" cy="721534"/>
          </a:xfrm>
          <a:solidFill>
            <a:srgbClr val="FFFF00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95" y="256540"/>
            <a:ext cx="3692307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82" y="256540"/>
            <a:ext cx="3052835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812" y="256540"/>
            <a:ext cx="3517663" cy="235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95" y="2855414"/>
            <a:ext cx="3692307" cy="2139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82" y="2956885"/>
            <a:ext cx="3052835" cy="203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635" y="2956885"/>
            <a:ext cx="3504015" cy="2038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7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72" y="1754746"/>
            <a:ext cx="12174828" cy="468581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</a:t>
            </a:r>
            <a:endParaRPr lang="en-US" sz="4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rừng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chăn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nuôi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thiên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cấm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săn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bắn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bừa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hiếm</a:t>
            </a:r>
            <a:r>
              <a:rPr lang="en-US" sz="4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-17172" y="30540"/>
            <a:ext cx="12192000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84105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AutoShape 8"/>
          <p:cNvSpPr>
            <a:spLocks noChangeArrowheads="1"/>
          </p:cNvSpPr>
          <p:nvPr/>
        </p:nvSpPr>
        <p:spPr bwMode="auto">
          <a:xfrm>
            <a:off x="141668" y="90152"/>
            <a:ext cx="12050332" cy="6653012"/>
          </a:xfrm>
          <a:prstGeom prst="flowChartAlternateProcess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 pitchFamily="34" charset="0"/>
            </a:endParaRPr>
          </a:p>
        </p:txBody>
      </p:sp>
      <p:sp>
        <p:nvSpPr>
          <p:cNvPr id="25612" name="Text Box 12"/>
          <p:cNvSpPr txBox="1">
            <a:spLocks noChangeArrowheads="1"/>
          </p:cNvSpPr>
          <p:nvPr/>
        </p:nvSpPr>
        <p:spPr bwMode="auto">
          <a:xfrm>
            <a:off x="1077533" y="388381"/>
            <a:ext cx="11114467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b="1" dirty="0" err="1">
                <a:solidFill>
                  <a:srgbClr val="FF0000"/>
                </a:solidFill>
                <a:latin typeface="Times New Roman" pitchFamily="18" charset="0"/>
              </a:rPr>
              <a:t>Khoanh</a:t>
            </a:r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Times New Roman" pitchFamily="18" charset="0"/>
              </a:rPr>
              <a:t>tròn</a:t>
            </a:r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Times New Roman" pitchFamily="18" charset="0"/>
              </a:rPr>
              <a:t>vào</a:t>
            </a:r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Times New Roman" pitchFamily="18" charset="0"/>
              </a:rPr>
              <a:t>đầu</a:t>
            </a:r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Times New Roman" pitchFamily="18" charset="0"/>
              </a:rPr>
              <a:t>câu</a:t>
            </a:r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Times New Roman" pitchFamily="18" charset="0"/>
              </a:rPr>
              <a:t>trả</a:t>
            </a:r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Times New Roman" pitchFamily="18" charset="0"/>
              </a:rPr>
              <a:t>lời</a:t>
            </a:r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Times New Roman" pitchFamily="18" charset="0"/>
              </a:rPr>
              <a:t>đúng</a:t>
            </a:r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Times New Roman" pitchFamily="18" charset="0"/>
              </a:rPr>
              <a:t>sau</a:t>
            </a:r>
            <a:r>
              <a:rPr lang="en-US" sz="4400" b="1" dirty="0">
                <a:solidFill>
                  <a:srgbClr val="FF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15" name="Oval 14"/>
          <p:cNvSpPr/>
          <p:nvPr/>
        </p:nvSpPr>
        <p:spPr>
          <a:xfrm>
            <a:off x="2952751" y="1071564"/>
            <a:ext cx="428625" cy="428625"/>
          </a:xfrm>
          <a:prstGeom prst="ellipse">
            <a:avLst/>
          </a:prstGeom>
          <a:noFill/>
          <a:ln w="41275">
            <a:solidFill>
              <a:srgbClr val="FF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sp>
        <p:nvSpPr>
          <p:cNvPr id="16" name="Oval 15"/>
          <p:cNvSpPr/>
          <p:nvPr/>
        </p:nvSpPr>
        <p:spPr>
          <a:xfrm>
            <a:off x="981999" y="3031521"/>
            <a:ext cx="566804" cy="7702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pic>
        <p:nvPicPr>
          <p:cNvPr id="47111" name="Picture 9" descr="leuleu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35989" y="4192745"/>
            <a:ext cx="1957588" cy="222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077533" y="1859340"/>
            <a:ext cx="993621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800" b="1" dirty="0">
                <a:latin typeface="+mj-lt"/>
              </a:rPr>
              <a:t>Câu </a:t>
            </a:r>
            <a:r>
              <a:rPr lang="en-US" sz="2800" b="1" dirty="0" smtClean="0">
                <a:latin typeface="+mj-lt"/>
              </a:rPr>
              <a:t>1</a:t>
            </a:r>
            <a:r>
              <a:rPr lang="vi-VN" sz="2800" b="1" dirty="0" smtClean="0">
                <a:latin typeface="+mj-lt"/>
              </a:rPr>
              <a:t>: </a:t>
            </a:r>
            <a:r>
              <a:rPr lang="vi-VN" sz="2800" b="1" dirty="0">
                <a:latin typeface="+mj-lt"/>
              </a:rPr>
              <a:t>Phát biểu nào sau đây là đúng khi nói về đa dạng động vật?</a:t>
            </a:r>
          </a:p>
          <a:p>
            <a:endParaRPr lang="vi-VN" sz="2800" dirty="0">
              <a:latin typeface="+mj-lt"/>
            </a:endParaRPr>
          </a:p>
          <a:p>
            <a:r>
              <a:rPr lang="vi-VN" sz="2800" dirty="0">
                <a:latin typeface="+mj-lt"/>
              </a:rPr>
              <a:t>A. Động vật đa dạng về loài và phong phú về số lượng</a:t>
            </a:r>
          </a:p>
          <a:p>
            <a:endParaRPr lang="vi-VN" sz="2800" dirty="0">
              <a:latin typeface="+mj-lt"/>
            </a:endParaRPr>
          </a:p>
          <a:p>
            <a:r>
              <a:rPr lang="vi-VN" sz="2800" dirty="0">
                <a:latin typeface="+mj-lt"/>
              </a:rPr>
              <a:t>B. Động vật chỉ đa dạng về loài</a:t>
            </a:r>
          </a:p>
          <a:p>
            <a:endParaRPr lang="vi-VN" sz="2800" dirty="0">
              <a:latin typeface="+mj-lt"/>
            </a:endParaRPr>
          </a:p>
          <a:p>
            <a:r>
              <a:rPr lang="vi-VN" sz="2800" dirty="0">
                <a:latin typeface="+mj-lt"/>
              </a:rPr>
              <a:t>C. Động vật chỉ đa dạng về số lượng</a:t>
            </a:r>
          </a:p>
          <a:p>
            <a:endParaRPr lang="vi-VN" sz="2800" dirty="0">
              <a:latin typeface="+mj-lt"/>
            </a:endParaRPr>
          </a:p>
          <a:p>
            <a:r>
              <a:rPr lang="vi-VN" sz="2800" dirty="0">
                <a:latin typeface="+mj-lt"/>
              </a:rPr>
              <a:t>D. Động vật có số lượng cá thể phong phú nhưng số lượng loài ít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979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2" grpId="0"/>
      <p:bldP spid="16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525619" y="4610989"/>
            <a:ext cx="571500" cy="500063"/>
          </a:xfrm>
          <a:prstGeom prst="ellipse">
            <a:avLst/>
          </a:prstGeom>
          <a:noFill/>
          <a:ln w="952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/>
          </a:p>
        </p:txBody>
      </p:sp>
      <p:pic>
        <p:nvPicPr>
          <p:cNvPr id="49155" name="Picture 5" descr="leuleu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45526" y="5205145"/>
            <a:ext cx="17145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AutoShape 8"/>
          <p:cNvSpPr>
            <a:spLocks noChangeArrowheads="1"/>
          </p:cNvSpPr>
          <p:nvPr/>
        </p:nvSpPr>
        <p:spPr bwMode="auto">
          <a:xfrm>
            <a:off x="115910" y="115910"/>
            <a:ext cx="11912958" cy="6665890"/>
          </a:xfrm>
          <a:prstGeom prst="flowChartAlternateProcess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7797" y="701302"/>
            <a:ext cx="112048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3200" b="1" dirty="0">
                <a:latin typeface="+mj-lt"/>
              </a:rPr>
              <a:t>Câu </a:t>
            </a:r>
            <a:r>
              <a:rPr lang="en-US" sz="3200" b="1" dirty="0" smtClean="0">
                <a:latin typeface="+mj-lt"/>
              </a:rPr>
              <a:t>2</a:t>
            </a:r>
            <a:r>
              <a:rPr lang="vi-VN" sz="3200" b="1" dirty="0" smtClean="0">
                <a:latin typeface="+mj-lt"/>
              </a:rPr>
              <a:t>: </a:t>
            </a:r>
            <a:r>
              <a:rPr lang="vi-VN" sz="3200" b="1" dirty="0">
                <a:latin typeface="+mj-lt"/>
              </a:rPr>
              <a:t>Động vật phân bố ở khắp mọi nơi là do</a:t>
            </a:r>
          </a:p>
          <a:p>
            <a:endParaRPr lang="vi-VN" sz="3200" dirty="0">
              <a:latin typeface="+mj-lt"/>
            </a:endParaRPr>
          </a:p>
          <a:p>
            <a:r>
              <a:rPr lang="vi-VN" sz="3200" dirty="0">
                <a:latin typeface="+mj-lt"/>
              </a:rPr>
              <a:t>A. Chúng có khả năng thích nghi với các môi trường khác nhau</a:t>
            </a:r>
          </a:p>
          <a:p>
            <a:endParaRPr lang="vi-VN" sz="3200" dirty="0">
              <a:latin typeface="+mj-lt"/>
            </a:endParaRPr>
          </a:p>
          <a:p>
            <a:r>
              <a:rPr lang="vi-VN" sz="3200" dirty="0">
                <a:latin typeface="+mj-lt"/>
              </a:rPr>
              <a:t>B. Sự phân bố từ xa xưa</a:t>
            </a:r>
          </a:p>
          <a:p>
            <a:endParaRPr lang="vi-VN" sz="3200" dirty="0">
              <a:latin typeface="+mj-lt"/>
            </a:endParaRPr>
          </a:p>
          <a:p>
            <a:r>
              <a:rPr lang="vi-VN" sz="3200" dirty="0">
                <a:latin typeface="+mj-lt"/>
              </a:rPr>
              <a:t>C. Do con người phát tán chúng đến khắp nơi</a:t>
            </a:r>
          </a:p>
          <a:p>
            <a:endParaRPr lang="vi-VN" sz="3200" dirty="0">
              <a:latin typeface="+mj-lt"/>
            </a:endParaRPr>
          </a:p>
          <a:p>
            <a:r>
              <a:rPr lang="vi-VN" sz="3200" dirty="0">
                <a:latin typeface="+mj-lt"/>
              </a:rPr>
              <a:t>D. Tất cả đều đúng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109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9066727" y="0"/>
            <a:ext cx="2979312" cy="6858000"/>
          </a:xfrm>
          <a:solidFill>
            <a:srgbClr val="FFFF00"/>
          </a:solidFill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 eaLnBrk="1" hangingPunct="1"/>
            <a:r>
              <a:rPr lang="en-US" sz="8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 CHƠI Ô CHỮ</a:t>
            </a:r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035" y="0"/>
            <a:ext cx="816520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879563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477078" y="145772"/>
            <a:ext cx="11616184" cy="1524000"/>
          </a:xfrm>
          <a:solidFill>
            <a:srgbClr val="FFFF00"/>
          </a:solidFill>
          <a:ln>
            <a:solidFill>
              <a:srgbClr val="C00000"/>
            </a:solidFill>
          </a:ln>
        </p:spPr>
        <p:txBody>
          <a:bodyPr>
            <a:noAutofit/>
          </a:bodyPr>
          <a:lstStyle/>
          <a:p>
            <a:pPr eaLnBrk="1" hangingPunct="1"/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0" y="1825625"/>
            <a:ext cx="1066800" cy="9906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7600" y="1828800"/>
            <a:ext cx="1066800" cy="9906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7" name="Rectangle 6"/>
          <p:cNvSpPr/>
          <p:nvPr/>
        </p:nvSpPr>
        <p:spPr>
          <a:xfrm>
            <a:off x="4934803" y="1825625"/>
            <a:ext cx="1066800" cy="9906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0" y="1828800"/>
            <a:ext cx="1066800" cy="9906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</a:p>
        </p:txBody>
      </p:sp>
      <p:sp>
        <p:nvSpPr>
          <p:cNvPr id="9" name="Rectangle 8"/>
          <p:cNvSpPr/>
          <p:nvPr/>
        </p:nvSpPr>
        <p:spPr>
          <a:xfrm>
            <a:off x="7696200" y="1828800"/>
            <a:ext cx="990600" cy="9906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15400" y="1828800"/>
            <a:ext cx="990600" cy="9906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pic>
        <p:nvPicPr>
          <p:cNvPr id="5120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933700"/>
            <a:ext cx="4816700" cy="35052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1" y="3124200"/>
            <a:ext cx="5849154" cy="3547056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1688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1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043" y="39048"/>
            <a:ext cx="11754679" cy="2209800"/>
          </a:xfrm>
          <a:solidFill>
            <a:srgbClr val="FFFF00"/>
          </a:solidFill>
          <a:ln>
            <a:solidFill>
              <a:srgbClr val="C00000"/>
            </a:solidFill>
          </a:ln>
        </p:spPr>
        <p:txBody>
          <a:bodyPr rtlCol="0">
            <a:noAutofit/>
          </a:bodyPr>
          <a:lstStyle/>
          <a:p>
            <a:pPr>
              <a:defRPr/>
            </a:pPr>
            <a:r>
              <a:rPr lang="vi-V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 đen cánh trắng ra vào đồng xanh</a:t>
            </a:r>
            <a:br>
              <a:rPr lang="vi-V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 quê thêm đẹp bức tranh</a:t>
            </a:r>
            <a:br>
              <a:rPr lang="vi-V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Sao đành chịu tiếng ma lanh nhử mồi</a:t>
            </a:r>
            <a:endParaRPr lang="en-US" sz="5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0588" y="2438400"/>
            <a:ext cx="1295400" cy="12954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5" name="Rectangle 4"/>
          <p:cNvSpPr/>
          <p:nvPr/>
        </p:nvSpPr>
        <p:spPr>
          <a:xfrm>
            <a:off x="3886200" y="2438400"/>
            <a:ext cx="1295400" cy="12954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6" name="Rectangle 5"/>
          <p:cNvSpPr/>
          <p:nvPr/>
        </p:nvSpPr>
        <p:spPr>
          <a:xfrm>
            <a:off x="5513388" y="2438400"/>
            <a:ext cx="1295400" cy="12954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7" name="Rectangle 6"/>
          <p:cNvSpPr/>
          <p:nvPr/>
        </p:nvSpPr>
        <p:spPr>
          <a:xfrm>
            <a:off x="7183438" y="2438400"/>
            <a:ext cx="1219200" cy="12954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8797925" y="2438400"/>
            <a:ext cx="1219200" cy="12954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7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Ò</a:t>
            </a:r>
          </a:p>
        </p:txBody>
      </p:sp>
      <p:pic>
        <p:nvPicPr>
          <p:cNvPr id="532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5945" y="3870344"/>
            <a:ext cx="4622800" cy="280874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3156" y="3879572"/>
            <a:ext cx="4191000" cy="2799522"/>
          </a:xfrm>
          <a:prstGeom prst="rect">
            <a:avLst/>
          </a:prstGeom>
          <a:solidFill>
            <a:srgbClr val="FFFF00"/>
          </a:solidFill>
          <a:ln w="9525">
            <a:solidFill>
              <a:srgbClr val="C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79606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909" y="26988"/>
            <a:ext cx="11964473" cy="3505200"/>
          </a:xfrm>
          <a:solidFill>
            <a:srgbClr val="FFFF00"/>
          </a:solidFill>
          <a:ln w="38100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6000" b="1" dirty="0">
                <a:solidFill>
                  <a:srgbClr val="0F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0" b="1" dirty="0">
                <a:solidFill>
                  <a:srgbClr val="0F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dirty="0" smtClean="0">
                <a:solidFill>
                  <a:srgbClr val="0F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VỀ NHÀ</a:t>
            </a: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4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4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câu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1,2 SGK</a:t>
            </a:r>
            <a:b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4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b="1" dirty="0" err="1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40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1,2/SGK/9-11</a:t>
            </a:r>
            <a: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 err="1">
                <a:solidFill>
                  <a:srgbClr val="0F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4000" b="1" dirty="0">
                <a:solidFill>
                  <a:srgbClr val="0F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F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000" b="1" dirty="0">
                <a:solidFill>
                  <a:srgbClr val="0F07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charset="0"/>
              </a:rPr>
              <a:t>”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9900" y="3810000"/>
            <a:ext cx="6172200" cy="292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6331843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632314"/>
              </p:ext>
            </p:extLst>
          </p:nvPr>
        </p:nvGraphicFramePr>
        <p:xfrm>
          <a:off x="174625" y="163773"/>
          <a:ext cx="11644334" cy="6526587"/>
        </p:xfrm>
        <a:graphic>
          <a:graphicData uri="http://schemas.openxmlformats.org/drawingml/2006/table">
            <a:tbl>
              <a:tblPr/>
              <a:tblGrid>
                <a:gridCol w="930627"/>
                <a:gridCol w="1041465"/>
                <a:gridCol w="537462"/>
                <a:gridCol w="1085383"/>
                <a:gridCol w="581380"/>
                <a:gridCol w="1041465"/>
                <a:gridCol w="581380"/>
                <a:gridCol w="1143938"/>
                <a:gridCol w="1087474"/>
                <a:gridCol w="1003822"/>
                <a:gridCol w="547920"/>
                <a:gridCol w="1258960"/>
                <a:gridCol w="803058"/>
              </a:tblGrid>
              <a:tr h="25125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Đặc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điểm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Cấu tạo từ tế bào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Thành xenlulo của tế bào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Lớn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lên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và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sinh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sản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Chất hữu cơ nuôi cơ thể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Khả năng di chuyển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Hệ thần kinh và giác quan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078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Đối tượng phân biệt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Không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Có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Không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Có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Không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Có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Tự tổng hợp được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Sd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chất h.cơ có sẵn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Không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Có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Không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Có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15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Đvật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15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Tvật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 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3086">
                <a:tc gridSpan="1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5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? TỪ KẾT QUẢ THU ĐƯỢC Ở BẢNG :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Em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hãy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nêu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những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đặc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điểm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giống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nhau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và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khác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nhau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giữa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động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vật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và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thực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vật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pitchFamily="34" charset="0"/>
                        </a:rPr>
                        <a:t>.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68580" marR="6858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997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588" y="2421229"/>
            <a:ext cx="5563673" cy="4112094"/>
          </a:xfrm>
          <a:prstGeom prst="rect">
            <a:avLst/>
          </a:prstGeom>
          <a:ln>
            <a:solidFill>
              <a:srgbClr val="82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-131537"/>
            <a:ext cx="12192000" cy="2446824"/>
          </a:xfrm>
          <a:prstGeom prst="rect">
            <a:avLst/>
          </a:prstGeom>
          <a:solidFill>
            <a:srgbClr val="FFFF00"/>
          </a:solidFill>
          <a:ln w="28575">
            <a:solidFill>
              <a:srgbClr val="820000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5100" b="1" i="0" u="sng" strike="noStrike" kern="0" cap="none" spc="0" normalizeH="0" baseline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82000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BÀI 1</a:t>
            </a:r>
            <a:r>
              <a:rPr kumimoji="0" lang="en-US" sz="5100" b="1" i="0" u="sng" strike="noStrike" kern="0" cap="none" spc="0" normalizeH="0" baseline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82000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vi-VN" sz="5100" b="1" i="0" u="none" strike="noStrike" kern="0" cap="none" spc="0" normalizeH="0" baseline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82000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vi-VN" sz="5100" b="1" i="0" u="none" strike="noStrike" kern="0" cap="none" spc="0" normalizeH="0" baseline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82000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vi-VN" sz="5100" b="1" i="0" u="none" strike="noStrike" kern="0" cap="none" spc="0" normalizeH="0" baseline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82000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THẾ GIỚI ĐỘNG VẬT ĐA DẠNG</a:t>
            </a:r>
            <a:r>
              <a:rPr kumimoji="0" lang="en-US" sz="5100" b="1" i="0" u="none" strike="noStrike" kern="0" cap="none" spc="0" normalizeH="0" baseline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82000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vi-VN" sz="5100" b="1" i="0" u="none" strike="noStrike" kern="0" cap="none" spc="0" normalizeH="0" baseline="0" noProof="0" dirty="0" smtClean="0">
                <a:ln w="10160">
                  <a:solidFill>
                    <a:srgbClr val="4F81BD"/>
                  </a:solidFill>
                  <a:prstDash val="solid"/>
                </a:ln>
                <a:solidFill>
                  <a:srgbClr val="820000"/>
                </a:solidFill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PHONG PHÚ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820000"/>
              </a:solidFill>
              <a:uLnTx/>
              <a:uFillTx/>
            </a:endParaRPr>
          </a:p>
        </p:txBody>
      </p:sp>
      <p:pic>
        <p:nvPicPr>
          <p:cNvPr id="6" name="Content Placeholder 4" descr="A picture containing drawing, table, sitting, various&#10;&#10;Description automatically generated">
            <a:extLst>
              <a:ext uri="{FF2B5EF4-FFF2-40B4-BE49-F238E27FC236}">
                <a16:creationId xmlns:a16="http://schemas.microsoft.com/office/drawing/2014/main" xmlns="" id="{9EFE3359-256E-4515-B929-0523C3F97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42" t="8339" r="4897"/>
          <a:stretch/>
        </p:blipFill>
        <p:spPr>
          <a:xfrm>
            <a:off x="0" y="2421229"/>
            <a:ext cx="6529589" cy="411209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2681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Content Placeholder 5"/>
          <p:cNvGrpSpPr>
            <a:grpSpLocks noGrp="1" noRot="1"/>
          </p:cNvGrpSpPr>
          <p:nvPr/>
        </p:nvGrpSpPr>
        <p:grpSpPr bwMode="auto">
          <a:xfrm>
            <a:off x="304800" y="109182"/>
            <a:ext cx="11596048" cy="6594831"/>
            <a:chOff x="192" y="384"/>
            <a:chExt cx="5280" cy="3839"/>
          </a:xfrm>
        </p:grpSpPr>
        <p:sp>
          <p:nvSpPr>
            <p:cNvPr id="68" name="Rectangle 3"/>
            <p:cNvSpPr>
              <a:spLocks noChangeArrowheads="1"/>
            </p:cNvSpPr>
            <p:nvPr/>
          </p:nvSpPr>
          <p:spPr bwMode="auto">
            <a:xfrm>
              <a:off x="192" y="384"/>
              <a:ext cx="384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STT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Rectangle 4"/>
            <p:cNvSpPr>
              <a:spLocks noChangeArrowheads="1"/>
            </p:cNvSpPr>
            <p:nvPr/>
          </p:nvSpPr>
          <p:spPr bwMode="auto">
            <a:xfrm>
              <a:off x="576" y="384"/>
              <a:ext cx="321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Các mặt lợi, hại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Rectangle 5"/>
            <p:cNvSpPr>
              <a:spLocks noChangeArrowheads="1"/>
            </p:cNvSpPr>
            <p:nvPr/>
          </p:nvSpPr>
          <p:spPr bwMode="auto">
            <a:xfrm>
              <a:off x="3792" y="384"/>
              <a:ext cx="168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Tên động vật đại diện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Rectangle 6"/>
            <p:cNvSpPr>
              <a:spLocks noChangeArrowheads="1"/>
            </p:cNvSpPr>
            <p:nvPr/>
          </p:nvSpPr>
          <p:spPr bwMode="auto">
            <a:xfrm>
              <a:off x="192" y="826"/>
              <a:ext cx="384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1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7"/>
            <p:cNvSpPr>
              <a:spLocks noChangeArrowheads="1"/>
            </p:cNvSpPr>
            <p:nvPr/>
          </p:nvSpPr>
          <p:spPr bwMode="auto">
            <a:xfrm>
              <a:off x="576" y="826"/>
              <a:ext cx="3216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Động vật cung cấp nguyên liệu cho con người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Rectangle 8"/>
            <p:cNvSpPr>
              <a:spLocks noChangeArrowheads="1"/>
            </p:cNvSpPr>
            <p:nvPr/>
          </p:nvSpPr>
          <p:spPr bwMode="auto">
            <a:xfrm>
              <a:off x="3792" y="826"/>
              <a:ext cx="1680" cy="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Rectangle 9"/>
            <p:cNvSpPr>
              <a:spLocks noChangeArrowheads="1"/>
            </p:cNvSpPr>
            <p:nvPr/>
          </p:nvSpPr>
          <p:spPr bwMode="auto">
            <a:xfrm>
              <a:off x="192" y="1213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Rectangle 10"/>
            <p:cNvSpPr>
              <a:spLocks noChangeArrowheads="1"/>
            </p:cNvSpPr>
            <p:nvPr/>
          </p:nvSpPr>
          <p:spPr bwMode="auto">
            <a:xfrm>
              <a:off x="576" y="1213"/>
              <a:ext cx="32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-Thực phẩm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Rectangle 11"/>
            <p:cNvSpPr>
              <a:spLocks noChangeArrowheads="1"/>
            </p:cNvSpPr>
            <p:nvPr/>
          </p:nvSpPr>
          <p:spPr bwMode="auto">
            <a:xfrm>
              <a:off x="3792" y="1213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Rectangle 12"/>
            <p:cNvSpPr>
              <a:spLocks noChangeArrowheads="1"/>
            </p:cNvSpPr>
            <p:nvPr/>
          </p:nvSpPr>
          <p:spPr bwMode="auto">
            <a:xfrm>
              <a:off x="192" y="1463"/>
              <a:ext cx="38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Rectangle 13"/>
            <p:cNvSpPr>
              <a:spLocks noChangeArrowheads="1"/>
            </p:cNvSpPr>
            <p:nvPr/>
          </p:nvSpPr>
          <p:spPr bwMode="auto">
            <a:xfrm>
              <a:off x="576" y="1463"/>
              <a:ext cx="32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-Lông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Rectangle 14"/>
            <p:cNvSpPr>
              <a:spLocks noChangeArrowheads="1"/>
            </p:cNvSpPr>
            <p:nvPr/>
          </p:nvSpPr>
          <p:spPr bwMode="auto">
            <a:xfrm>
              <a:off x="3792" y="1463"/>
              <a:ext cx="16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" name="Rectangle 15"/>
            <p:cNvSpPr>
              <a:spLocks noChangeArrowheads="1"/>
            </p:cNvSpPr>
            <p:nvPr/>
          </p:nvSpPr>
          <p:spPr bwMode="auto">
            <a:xfrm>
              <a:off x="192" y="1714"/>
              <a:ext cx="38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Rectangle 16"/>
            <p:cNvSpPr>
              <a:spLocks noChangeArrowheads="1"/>
            </p:cNvSpPr>
            <p:nvPr/>
          </p:nvSpPr>
          <p:spPr bwMode="auto">
            <a:xfrm>
              <a:off x="576" y="1714"/>
              <a:ext cx="32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-Da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" name="Rectangle 17"/>
            <p:cNvSpPr>
              <a:spLocks noChangeArrowheads="1"/>
            </p:cNvSpPr>
            <p:nvPr/>
          </p:nvSpPr>
          <p:spPr bwMode="auto">
            <a:xfrm>
              <a:off x="3792" y="1714"/>
              <a:ext cx="16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" name="Rectangle 18"/>
            <p:cNvSpPr>
              <a:spLocks noChangeArrowheads="1"/>
            </p:cNvSpPr>
            <p:nvPr/>
          </p:nvSpPr>
          <p:spPr bwMode="auto">
            <a:xfrm>
              <a:off x="192" y="1965"/>
              <a:ext cx="38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2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Rectangle 19"/>
            <p:cNvSpPr>
              <a:spLocks noChangeArrowheads="1"/>
            </p:cNvSpPr>
            <p:nvPr/>
          </p:nvSpPr>
          <p:spPr bwMode="auto">
            <a:xfrm>
              <a:off x="576" y="1965"/>
              <a:ext cx="32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Động vật dùng làm thí nghiệm cho: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Rectangle 20"/>
            <p:cNvSpPr>
              <a:spLocks noChangeArrowheads="1"/>
            </p:cNvSpPr>
            <p:nvPr/>
          </p:nvSpPr>
          <p:spPr bwMode="auto">
            <a:xfrm>
              <a:off x="3792" y="1965"/>
              <a:ext cx="16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21"/>
            <p:cNvSpPr>
              <a:spLocks noChangeArrowheads="1"/>
            </p:cNvSpPr>
            <p:nvPr/>
          </p:nvSpPr>
          <p:spPr bwMode="auto">
            <a:xfrm>
              <a:off x="192" y="2216"/>
              <a:ext cx="38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22"/>
            <p:cNvSpPr>
              <a:spLocks noChangeArrowheads="1"/>
            </p:cNvSpPr>
            <p:nvPr/>
          </p:nvSpPr>
          <p:spPr bwMode="auto">
            <a:xfrm>
              <a:off x="576" y="2216"/>
              <a:ext cx="32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-Học tập, nghiên cứu khoa học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Rectangle 23"/>
            <p:cNvSpPr>
              <a:spLocks noChangeArrowheads="1"/>
            </p:cNvSpPr>
            <p:nvPr/>
          </p:nvSpPr>
          <p:spPr bwMode="auto">
            <a:xfrm>
              <a:off x="3792" y="2216"/>
              <a:ext cx="16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9" name="Rectangle 24"/>
            <p:cNvSpPr>
              <a:spLocks noChangeArrowheads="1"/>
            </p:cNvSpPr>
            <p:nvPr/>
          </p:nvSpPr>
          <p:spPr bwMode="auto">
            <a:xfrm>
              <a:off x="192" y="2467"/>
              <a:ext cx="38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0" name="Rectangle 25"/>
            <p:cNvSpPr>
              <a:spLocks noChangeArrowheads="1"/>
            </p:cNvSpPr>
            <p:nvPr/>
          </p:nvSpPr>
          <p:spPr bwMode="auto">
            <a:xfrm>
              <a:off x="576" y="2467"/>
              <a:ext cx="32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- Thử nghiệm thuốc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1" name="Rectangle 26"/>
            <p:cNvSpPr>
              <a:spLocks noChangeArrowheads="1"/>
            </p:cNvSpPr>
            <p:nvPr/>
          </p:nvSpPr>
          <p:spPr bwMode="auto">
            <a:xfrm>
              <a:off x="3792" y="2467"/>
              <a:ext cx="16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27"/>
            <p:cNvSpPr>
              <a:spLocks noChangeArrowheads="1"/>
            </p:cNvSpPr>
            <p:nvPr/>
          </p:nvSpPr>
          <p:spPr bwMode="auto">
            <a:xfrm>
              <a:off x="192" y="2718"/>
              <a:ext cx="38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3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Rectangle 28"/>
            <p:cNvSpPr>
              <a:spLocks noChangeArrowheads="1"/>
            </p:cNvSpPr>
            <p:nvPr/>
          </p:nvSpPr>
          <p:spPr bwMode="auto">
            <a:xfrm>
              <a:off x="576" y="2718"/>
              <a:ext cx="32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Động vật hỗ trợ cho người trong: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4" name="Rectangle 29"/>
            <p:cNvSpPr>
              <a:spLocks noChangeArrowheads="1"/>
            </p:cNvSpPr>
            <p:nvPr/>
          </p:nvSpPr>
          <p:spPr bwMode="auto">
            <a:xfrm>
              <a:off x="3792" y="2718"/>
              <a:ext cx="16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5" name="Rectangle 30"/>
            <p:cNvSpPr>
              <a:spLocks noChangeArrowheads="1"/>
            </p:cNvSpPr>
            <p:nvPr/>
          </p:nvSpPr>
          <p:spPr bwMode="auto">
            <a:xfrm>
              <a:off x="192" y="2969"/>
              <a:ext cx="38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6" name="Rectangle 31"/>
            <p:cNvSpPr>
              <a:spLocks noChangeArrowheads="1"/>
            </p:cNvSpPr>
            <p:nvPr/>
          </p:nvSpPr>
          <p:spPr bwMode="auto">
            <a:xfrm>
              <a:off x="576" y="2969"/>
              <a:ext cx="32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-Lao động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32"/>
            <p:cNvSpPr>
              <a:spLocks noChangeArrowheads="1"/>
            </p:cNvSpPr>
            <p:nvPr/>
          </p:nvSpPr>
          <p:spPr bwMode="auto">
            <a:xfrm>
              <a:off x="3792" y="2969"/>
              <a:ext cx="16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8" name="Rectangle 33"/>
            <p:cNvSpPr>
              <a:spLocks noChangeArrowheads="1"/>
            </p:cNvSpPr>
            <p:nvPr/>
          </p:nvSpPr>
          <p:spPr bwMode="auto">
            <a:xfrm>
              <a:off x="192" y="3220"/>
              <a:ext cx="38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Rectangle 34"/>
            <p:cNvSpPr>
              <a:spLocks noChangeArrowheads="1"/>
            </p:cNvSpPr>
            <p:nvPr/>
          </p:nvSpPr>
          <p:spPr bwMode="auto">
            <a:xfrm>
              <a:off x="576" y="3220"/>
              <a:ext cx="321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-Giải trí 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0" name="Rectangle 35"/>
            <p:cNvSpPr>
              <a:spLocks noChangeArrowheads="1"/>
            </p:cNvSpPr>
            <p:nvPr/>
          </p:nvSpPr>
          <p:spPr bwMode="auto">
            <a:xfrm>
              <a:off x="3792" y="3220"/>
              <a:ext cx="1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1" name="Rectangle 36"/>
            <p:cNvSpPr>
              <a:spLocks noChangeArrowheads="1"/>
            </p:cNvSpPr>
            <p:nvPr/>
          </p:nvSpPr>
          <p:spPr bwMode="auto">
            <a:xfrm>
              <a:off x="192" y="3470"/>
              <a:ext cx="38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2" name="Rectangle 37"/>
            <p:cNvSpPr>
              <a:spLocks noChangeArrowheads="1"/>
            </p:cNvSpPr>
            <p:nvPr/>
          </p:nvSpPr>
          <p:spPr bwMode="auto">
            <a:xfrm>
              <a:off x="576" y="3470"/>
              <a:ext cx="32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-Thể thao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Rectangle 38"/>
            <p:cNvSpPr>
              <a:spLocks noChangeArrowheads="1"/>
            </p:cNvSpPr>
            <p:nvPr/>
          </p:nvSpPr>
          <p:spPr bwMode="auto">
            <a:xfrm>
              <a:off x="3792" y="3470"/>
              <a:ext cx="16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Rectangle 39"/>
            <p:cNvSpPr>
              <a:spLocks noChangeArrowheads="1"/>
            </p:cNvSpPr>
            <p:nvPr/>
          </p:nvSpPr>
          <p:spPr bwMode="auto">
            <a:xfrm>
              <a:off x="192" y="3721"/>
              <a:ext cx="38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Rectangle 40"/>
            <p:cNvSpPr>
              <a:spLocks noChangeArrowheads="1"/>
            </p:cNvSpPr>
            <p:nvPr/>
          </p:nvSpPr>
          <p:spPr bwMode="auto">
            <a:xfrm>
              <a:off x="576" y="3721"/>
              <a:ext cx="32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-Bảo vệ an ninh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Rectangle 41"/>
            <p:cNvSpPr>
              <a:spLocks noChangeArrowheads="1"/>
            </p:cNvSpPr>
            <p:nvPr/>
          </p:nvSpPr>
          <p:spPr bwMode="auto">
            <a:xfrm>
              <a:off x="3792" y="3721"/>
              <a:ext cx="16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" name="Rectangle 42"/>
            <p:cNvSpPr>
              <a:spLocks noChangeArrowheads="1"/>
            </p:cNvSpPr>
            <p:nvPr/>
          </p:nvSpPr>
          <p:spPr bwMode="auto">
            <a:xfrm>
              <a:off x="192" y="3972"/>
              <a:ext cx="384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4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Rectangle 43"/>
            <p:cNvSpPr>
              <a:spLocks noChangeArrowheads="1"/>
            </p:cNvSpPr>
            <p:nvPr/>
          </p:nvSpPr>
          <p:spPr bwMode="auto">
            <a:xfrm>
              <a:off x="576" y="3972"/>
              <a:ext cx="321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ts val="75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Động vật truyền bệnh sang người</a:t>
              </a: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Rectangle 44"/>
            <p:cNvSpPr>
              <a:spLocks noChangeArrowheads="1"/>
            </p:cNvSpPr>
            <p:nvPr/>
          </p:nvSpPr>
          <p:spPr bwMode="auto">
            <a:xfrm>
              <a:off x="3792" y="3972"/>
              <a:ext cx="1680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3" rIns="91440" bIns="457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0" name="Line 45"/>
            <p:cNvSpPr>
              <a:spLocks noChangeShapeType="1"/>
            </p:cNvSpPr>
            <p:nvPr/>
          </p:nvSpPr>
          <p:spPr bwMode="auto">
            <a:xfrm>
              <a:off x="576" y="384"/>
              <a:ext cx="0" cy="3839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46"/>
            <p:cNvSpPr>
              <a:spLocks noChangeShapeType="1"/>
            </p:cNvSpPr>
            <p:nvPr/>
          </p:nvSpPr>
          <p:spPr bwMode="auto">
            <a:xfrm>
              <a:off x="3792" y="384"/>
              <a:ext cx="0" cy="3839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Line 47"/>
            <p:cNvSpPr>
              <a:spLocks noChangeShapeType="1"/>
            </p:cNvSpPr>
            <p:nvPr/>
          </p:nvSpPr>
          <p:spPr bwMode="auto">
            <a:xfrm>
              <a:off x="192" y="826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Line 48"/>
            <p:cNvSpPr>
              <a:spLocks noChangeShapeType="1"/>
            </p:cNvSpPr>
            <p:nvPr/>
          </p:nvSpPr>
          <p:spPr bwMode="auto">
            <a:xfrm>
              <a:off x="192" y="1213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Line 49"/>
            <p:cNvSpPr>
              <a:spLocks noChangeShapeType="1"/>
            </p:cNvSpPr>
            <p:nvPr/>
          </p:nvSpPr>
          <p:spPr bwMode="auto">
            <a:xfrm>
              <a:off x="192" y="1463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Line 50"/>
            <p:cNvSpPr>
              <a:spLocks noChangeShapeType="1"/>
            </p:cNvSpPr>
            <p:nvPr/>
          </p:nvSpPr>
          <p:spPr bwMode="auto">
            <a:xfrm>
              <a:off x="192" y="1714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Line 51"/>
            <p:cNvSpPr>
              <a:spLocks noChangeShapeType="1"/>
            </p:cNvSpPr>
            <p:nvPr/>
          </p:nvSpPr>
          <p:spPr bwMode="auto">
            <a:xfrm>
              <a:off x="192" y="1965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Line 52"/>
            <p:cNvSpPr>
              <a:spLocks noChangeShapeType="1"/>
            </p:cNvSpPr>
            <p:nvPr/>
          </p:nvSpPr>
          <p:spPr bwMode="auto">
            <a:xfrm>
              <a:off x="192" y="2216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Line 53"/>
            <p:cNvSpPr>
              <a:spLocks noChangeShapeType="1"/>
            </p:cNvSpPr>
            <p:nvPr/>
          </p:nvSpPr>
          <p:spPr bwMode="auto">
            <a:xfrm>
              <a:off x="192" y="2467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Line 54"/>
            <p:cNvSpPr>
              <a:spLocks noChangeShapeType="1"/>
            </p:cNvSpPr>
            <p:nvPr/>
          </p:nvSpPr>
          <p:spPr bwMode="auto">
            <a:xfrm>
              <a:off x="192" y="2718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55"/>
            <p:cNvSpPr>
              <a:spLocks noChangeShapeType="1"/>
            </p:cNvSpPr>
            <p:nvPr/>
          </p:nvSpPr>
          <p:spPr bwMode="auto">
            <a:xfrm>
              <a:off x="192" y="2969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Line 56"/>
            <p:cNvSpPr>
              <a:spLocks noChangeShapeType="1"/>
            </p:cNvSpPr>
            <p:nvPr/>
          </p:nvSpPr>
          <p:spPr bwMode="auto">
            <a:xfrm>
              <a:off x="192" y="3220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Line 57"/>
            <p:cNvSpPr>
              <a:spLocks noChangeShapeType="1"/>
            </p:cNvSpPr>
            <p:nvPr/>
          </p:nvSpPr>
          <p:spPr bwMode="auto">
            <a:xfrm>
              <a:off x="192" y="3470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Line 58"/>
            <p:cNvSpPr>
              <a:spLocks noChangeShapeType="1"/>
            </p:cNvSpPr>
            <p:nvPr/>
          </p:nvSpPr>
          <p:spPr bwMode="auto">
            <a:xfrm>
              <a:off x="192" y="3721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Line 59"/>
            <p:cNvSpPr>
              <a:spLocks noChangeShapeType="1"/>
            </p:cNvSpPr>
            <p:nvPr/>
          </p:nvSpPr>
          <p:spPr bwMode="auto">
            <a:xfrm>
              <a:off x="192" y="3972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Line 60"/>
            <p:cNvSpPr>
              <a:spLocks noChangeShapeType="1"/>
            </p:cNvSpPr>
            <p:nvPr/>
          </p:nvSpPr>
          <p:spPr bwMode="auto">
            <a:xfrm>
              <a:off x="192" y="384"/>
              <a:ext cx="0" cy="3839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Line 61"/>
            <p:cNvSpPr>
              <a:spLocks noChangeShapeType="1"/>
            </p:cNvSpPr>
            <p:nvPr/>
          </p:nvSpPr>
          <p:spPr bwMode="auto">
            <a:xfrm>
              <a:off x="5472" y="384"/>
              <a:ext cx="0" cy="3839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Line 62"/>
            <p:cNvSpPr>
              <a:spLocks noChangeShapeType="1"/>
            </p:cNvSpPr>
            <p:nvPr/>
          </p:nvSpPr>
          <p:spPr bwMode="auto">
            <a:xfrm>
              <a:off x="192" y="384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Line 63"/>
            <p:cNvSpPr>
              <a:spLocks noChangeShapeType="1"/>
            </p:cNvSpPr>
            <p:nvPr/>
          </p:nvSpPr>
          <p:spPr bwMode="auto">
            <a:xfrm>
              <a:off x="192" y="4223"/>
              <a:ext cx="5280" cy="0"/>
            </a:xfrm>
            <a:prstGeom prst="lin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330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1" y="105352"/>
            <a:ext cx="11871957" cy="100840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loài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0" r="5810"/>
          <a:stretch/>
        </p:blipFill>
        <p:spPr>
          <a:xfrm>
            <a:off x="6095999" y="2037108"/>
            <a:ext cx="5935979" cy="4712316"/>
          </a:xfrm>
          <a:prstGeom prst="rect">
            <a:avLst/>
          </a:prstGeom>
          <a:ln w="28575">
            <a:solidFill>
              <a:srgbClr val="82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54"/>
          <a:stretch/>
        </p:blipFill>
        <p:spPr>
          <a:xfrm>
            <a:off x="160021" y="2037108"/>
            <a:ext cx="5842669" cy="4712316"/>
          </a:xfrm>
          <a:prstGeom prst="rect">
            <a:avLst/>
          </a:prstGeom>
          <a:ln w="28575">
            <a:solidFill>
              <a:srgbClr val="820000"/>
            </a:solidFill>
          </a:ln>
        </p:spPr>
      </p:pic>
      <p:sp>
        <p:nvSpPr>
          <p:cNvPr id="7" name="Right Arrow 6"/>
          <p:cNvSpPr/>
          <p:nvPr/>
        </p:nvSpPr>
        <p:spPr>
          <a:xfrm>
            <a:off x="426026" y="1028699"/>
            <a:ext cx="6089073" cy="932715"/>
          </a:xfrm>
          <a:prstGeom prst="rightArrow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lời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86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xmlns="" id="{6C2997EE-0889-44C3-AC0D-18F26AC9AA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7" r="-3" b="9223"/>
          <a:stretch/>
        </p:blipFill>
        <p:spPr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 r="-1" b="-1"/>
          <a:stretch/>
        </p:blipFill>
        <p:spPr>
          <a:xfrm>
            <a:off x="5622233" y="10"/>
            <a:ext cx="6569769" cy="3428990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5" b="18136"/>
          <a:stretch/>
        </p:blipFill>
        <p:spPr>
          <a:xfrm>
            <a:off x="4182011" y="3429000"/>
            <a:ext cx="8009991" cy="325009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763"/>
          <a:stretch/>
        </p:blipFill>
        <p:spPr>
          <a:xfrm>
            <a:off x="1" y="3106464"/>
            <a:ext cx="6209553" cy="3572632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3453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xmlns="" id="{6C2997EE-0889-44C3-AC0D-18F26AC9AA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60576" y="487490"/>
            <a:ext cx="9509556" cy="1756497"/>
            <a:chOff x="0" y="0"/>
            <a:chExt cx="9509556" cy="1756497"/>
          </a:xfrm>
        </p:grpSpPr>
        <p:sp>
          <p:nvSpPr>
            <p:cNvPr id="9" name="Rounded Rectangle 8"/>
            <p:cNvSpPr/>
            <p:nvPr/>
          </p:nvSpPr>
          <p:spPr>
            <a:xfrm>
              <a:off x="0" y="0"/>
              <a:ext cx="9509556" cy="1756497"/>
            </a:xfrm>
            <a:prstGeom prst="roundRect">
              <a:avLst>
                <a:gd name="adj" fmla="val 10000"/>
              </a:avLst>
            </a:prstGeom>
            <a:solidFill>
              <a:srgbClr val="FFFF00"/>
            </a:solidFill>
            <a:ln>
              <a:solidFill>
                <a:srgbClr val="C0000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/>
            <p:nvPr/>
          </p:nvSpPr>
          <p:spPr>
            <a:xfrm>
              <a:off x="51446" y="51446"/>
              <a:ext cx="7614159" cy="1653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l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Hãy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liệt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kê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loài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động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vật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mà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em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biết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45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60576" y="2568066"/>
            <a:ext cx="9509556" cy="1756497"/>
            <a:chOff x="839078" y="2049246"/>
            <a:chExt cx="9509556" cy="1756497"/>
          </a:xfrm>
        </p:grpSpPr>
        <p:sp>
          <p:nvSpPr>
            <p:cNvPr id="12" name="Rounded Rectangle 11"/>
            <p:cNvSpPr/>
            <p:nvPr/>
          </p:nvSpPr>
          <p:spPr>
            <a:xfrm>
              <a:off x="839078" y="2049246"/>
              <a:ext cx="9509556" cy="1756497"/>
            </a:xfrm>
            <a:prstGeom prst="roundRect">
              <a:avLst>
                <a:gd name="adj" fmla="val 1000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5197847"/>
                <a:satOff val="-23984"/>
                <a:lumOff val="883"/>
                <a:alphaOff val="0"/>
              </a:schemeClr>
            </a:fillRef>
            <a:effectRef idx="0">
              <a:schemeClr val="accent4">
                <a:hueOff val="5197847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890524" y="2100692"/>
              <a:ext cx="7425863" cy="1653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l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Nhận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xét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đàn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ong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đàn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500" b="1" kern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kiến</a:t>
              </a: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4500" kern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23745" y="4730262"/>
            <a:ext cx="9509556" cy="1756497"/>
            <a:chOff x="1678157" y="4098493"/>
            <a:chExt cx="9509556" cy="1756497"/>
          </a:xfrm>
        </p:grpSpPr>
        <p:sp>
          <p:nvSpPr>
            <p:cNvPr id="15" name="Rounded Rectangle 14"/>
            <p:cNvSpPr/>
            <p:nvPr/>
          </p:nvSpPr>
          <p:spPr>
            <a:xfrm>
              <a:off x="1678157" y="4098493"/>
              <a:ext cx="9509556" cy="1756497"/>
            </a:xfrm>
            <a:prstGeom prst="roundRect">
              <a:avLst>
                <a:gd name="adj" fmla="val 10000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hueOff val="10395693"/>
                <a:satOff val="-47968"/>
                <a:lumOff val="1765"/>
                <a:alphaOff val="0"/>
              </a:schemeClr>
            </a:fillRef>
            <a:effectRef idx="0">
              <a:schemeClr val="accent4">
                <a:hueOff val="10395693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1729603" y="4149939"/>
              <a:ext cx="7425863" cy="1653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171450" rIns="171450" bIns="171450" numCol="1" spcCol="1270" anchor="ctr" anchorCtr="0">
              <a:noAutofit/>
            </a:bodyPr>
            <a:lstStyle/>
            <a:p>
              <a:pPr lvl="0" algn="l" defTabSz="2000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500" b="1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Loài động vật nào có kích thước </a:t>
              </a:r>
              <a:r>
                <a:rPr lang="en-US" sz="45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nhỏ, </a:t>
              </a:r>
              <a:r>
                <a:rPr lang="en-US" sz="4500" b="1" kern="1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lớn?</a:t>
              </a:r>
              <a:endParaRPr lang="en-US" sz="4500" kern="1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526181" y="1946697"/>
            <a:ext cx="1141723" cy="1141723"/>
            <a:chOff x="8367833" y="1332010"/>
            <a:chExt cx="1141723" cy="1141723"/>
          </a:xfrm>
        </p:grpSpPr>
        <p:sp>
          <p:nvSpPr>
            <p:cNvPr id="18" name="Down Arrow 17"/>
            <p:cNvSpPr/>
            <p:nvPr/>
          </p:nvSpPr>
          <p:spPr>
            <a:xfrm>
              <a:off x="8367833" y="1332010"/>
              <a:ext cx="1141723" cy="1141723"/>
            </a:xfrm>
            <a:prstGeom prst="downArrow">
              <a:avLst>
                <a:gd name="adj1" fmla="val 55000"/>
                <a:gd name="adj2" fmla="val 45000"/>
              </a:avLst>
            </a:prstGeom>
            <a:ln>
              <a:solidFill>
                <a:srgbClr val="C00000">
                  <a:alpha val="90000"/>
                </a:srgb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Down Arrow 4"/>
            <p:cNvSpPr/>
            <p:nvPr/>
          </p:nvSpPr>
          <p:spPr>
            <a:xfrm>
              <a:off x="8624721" y="1332010"/>
              <a:ext cx="627947" cy="8591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526181" y="4159401"/>
            <a:ext cx="1141723" cy="1141723"/>
            <a:chOff x="9206912" y="3369547"/>
            <a:chExt cx="1141723" cy="1141723"/>
          </a:xfrm>
        </p:grpSpPr>
        <p:sp>
          <p:nvSpPr>
            <p:cNvPr id="21" name="Down Arrow 20"/>
            <p:cNvSpPr/>
            <p:nvPr/>
          </p:nvSpPr>
          <p:spPr>
            <a:xfrm>
              <a:off x="9206912" y="3369547"/>
              <a:ext cx="1141723" cy="1141723"/>
            </a:xfrm>
            <a:prstGeom prst="downArrow">
              <a:avLst>
                <a:gd name="adj1" fmla="val 55000"/>
                <a:gd name="adj2" fmla="val 45000"/>
              </a:avLst>
            </a:prstGeom>
            <a:ln>
              <a:solidFill>
                <a:srgbClr val="C00000">
                  <a:alpha val="90000"/>
                </a:srgbClr>
              </a:solidFill>
            </a:ln>
          </p:spPr>
          <p:style>
            <a:lnRef idx="2">
              <a:scrgbClr r="0" g="0" b="0"/>
            </a:lnRef>
            <a:fillRef idx="1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11513918"/>
                <a:satOff val="-61261"/>
                <a:lumOff val="-349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Down Arrow 4"/>
            <p:cNvSpPr/>
            <p:nvPr/>
          </p:nvSpPr>
          <p:spPr>
            <a:xfrm>
              <a:off x="9463800" y="3369547"/>
              <a:ext cx="627947" cy="8591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1013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aby elephant standing on top of a grass covered field&#10;&#10;Description automatically generated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6037"/>
          <a:stretch/>
        </p:blipFill>
        <p:spPr>
          <a:xfrm>
            <a:off x="5162843" y="3203146"/>
            <a:ext cx="6766559" cy="365485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3" name="Picture 2" descr="A picture containing mammal, water, large, blue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r="1407" b="2"/>
          <a:stretch/>
        </p:blipFill>
        <p:spPr>
          <a:xfrm>
            <a:off x="100173" y="0"/>
            <a:ext cx="7278281" cy="3915507"/>
          </a:xfrm>
          <a:custGeom>
            <a:avLst/>
            <a:gdLst/>
            <a:ahLst/>
            <a:cxnLst/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ln w="28575">
            <a:solidFill>
              <a:srgbClr val="C0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 r="12267" b="4"/>
          <a:stretch/>
        </p:blipFill>
        <p:spPr>
          <a:xfrm>
            <a:off x="7458301" y="-22547"/>
            <a:ext cx="4471101" cy="3139531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10" name="Picture 9" descr="A close up&#10;&#10;Description automatically generated">
            <a:extLst>
              <a:ext uri="{FF2B5EF4-FFF2-40B4-BE49-F238E27FC236}">
                <a16:creationId xmlns:a16="http://schemas.microsoft.com/office/drawing/2014/main" xmlns="" id="{744B205B-60FB-4A41-80B1-C2F75C5E92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8"/>
          <a:stretch/>
        </p:blipFill>
        <p:spPr>
          <a:xfrm>
            <a:off x="100173" y="4065775"/>
            <a:ext cx="5062670" cy="27922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FEC239-316B-4722-8DD9-B25D4793E012}"/>
              </a:ext>
            </a:extLst>
          </p:cNvPr>
          <p:cNvSpPr txBox="1"/>
          <p:nvPr/>
        </p:nvSpPr>
        <p:spPr>
          <a:xfrm>
            <a:off x="880478" y="6265856"/>
            <a:ext cx="3240231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b="1" i="0" dirty="0" err="1">
                <a:effectLst/>
                <a:latin typeface="arial" panose="020B0604020202020204" pitchFamily="34" charset="0"/>
              </a:rPr>
              <a:t>Chuột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effectLst/>
                <a:latin typeface="arial" panose="020B0604020202020204" pitchFamily="34" charset="0"/>
              </a:rPr>
              <a:t>chù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 Etruscan 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4592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water, sport, riding, person&#10;&#10;Description automatically generated">
            <a:extLst>
              <a:ext uri="{FF2B5EF4-FFF2-40B4-BE49-F238E27FC236}">
                <a16:creationId xmlns:a16="http://schemas.microsoft.com/office/drawing/2014/main" xmlns="" id="{77D5B99B-652C-4BF9-9425-88F693623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r="1490" b="12819"/>
          <a:stretch/>
        </p:blipFill>
        <p:spPr>
          <a:xfrm>
            <a:off x="0" y="98474"/>
            <a:ext cx="3794760" cy="5627077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C9A6CC-B257-4656-954A-DE3CD8A1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58" y="5936565"/>
            <a:ext cx="11907697" cy="716471"/>
          </a:xfrm>
          <a:solidFill>
            <a:srgbClr val="FFFF00"/>
          </a:solidFill>
          <a:ln w="38100">
            <a:solidFill>
              <a:srgbClr val="C0000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vi, </a:t>
            </a:r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giọt</a:t>
            </a:r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600" b="1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loài</a:t>
            </a:r>
            <a:endParaRPr lang="en-US" sz="36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 descr="A bottle of water&#10;&#10;Description automatically generated">
            <a:extLst>
              <a:ext uri="{FF2B5EF4-FFF2-40B4-BE49-F238E27FC236}">
                <a16:creationId xmlns:a16="http://schemas.microsoft.com/office/drawing/2014/main" xmlns="" id="{FD841BA9-71DE-4DF8-9088-D5E2BB5F9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2" t="17912" r="27332"/>
          <a:stretch/>
        </p:blipFill>
        <p:spPr>
          <a:xfrm>
            <a:off x="3900923" y="98475"/>
            <a:ext cx="3375656" cy="562707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2" name="Picture 21" descr="A close up of a map&#10;&#10;Description automatically generated">
            <a:extLst>
              <a:ext uri="{FF2B5EF4-FFF2-40B4-BE49-F238E27FC236}">
                <a16:creationId xmlns:a16="http://schemas.microsoft.com/office/drawing/2014/main" xmlns="" id="{37B7EE92-107D-404C-9D08-7F6BD20336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41"/>
          <a:stretch/>
        </p:blipFill>
        <p:spPr>
          <a:xfrm>
            <a:off x="7335139" y="98474"/>
            <a:ext cx="4809258" cy="5627077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57354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154745" y="987137"/>
            <a:ext cx="5988941" cy="41694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loài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mẻ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32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tát</a:t>
            </a: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endParaRPr lang="en-US" sz="32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Cất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vó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1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đêm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đầm</a:t>
            </a: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endParaRPr 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951518" y="987137"/>
            <a:ext cx="5018809" cy="1380144"/>
          </a:xfrm>
          <a:prstGeom prst="round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951517" y="2706021"/>
            <a:ext cx="5018809" cy="1744982"/>
          </a:xfrm>
          <a:prstGeom prst="round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rô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phi,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…),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tép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951516" y="4683760"/>
            <a:ext cx="5018809" cy="1360517"/>
          </a:xfrm>
          <a:prstGeom prst="round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tôm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tép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48333C5D-E2D9-41D4-9336-92847B2ED8C9}"/>
              </a:ext>
            </a:extLst>
          </p:cNvPr>
          <p:cNvCxnSpPr>
            <a:endCxn id="3" idx="1"/>
          </p:cNvCxnSpPr>
          <p:nvPr/>
        </p:nvCxnSpPr>
        <p:spPr>
          <a:xfrm flipV="1">
            <a:off x="6186861" y="1677209"/>
            <a:ext cx="764657" cy="120980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98403A0-56AB-4B41-9850-EC4F4EF41DC8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6143686" y="3578512"/>
            <a:ext cx="807831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93B63792-FB77-4FE6-9F7F-F398FDC11DA2}"/>
              </a:ext>
            </a:extLst>
          </p:cNvPr>
          <p:cNvCxnSpPr>
            <a:cxnSpLocks/>
          </p:cNvCxnSpPr>
          <p:nvPr/>
        </p:nvCxnSpPr>
        <p:spPr>
          <a:xfrm>
            <a:off x="6072069" y="4789743"/>
            <a:ext cx="994239" cy="4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08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1118</Words>
  <Application>Microsoft Office PowerPoint</Application>
  <PresentationFormat>Custom</PresentationFormat>
  <Paragraphs>175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Office Theme</vt:lpstr>
      <vt:lpstr>1_Office Theme</vt:lpstr>
      <vt:lpstr>2_Office Theme</vt:lpstr>
      <vt:lpstr>PowerPoint Presentation</vt:lpstr>
      <vt:lpstr>TRÒ CHƠI ĐOÁN TÊN ĐỘNG VẬT</vt:lpstr>
      <vt:lpstr>PowerPoint Presentation</vt:lpstr>
      <vt:lpstr>I. Đa dạng loài và phong phú về số lượng cá thể</vt:lpstr>
      <vt:lpstr>PowerPoint Presentation</vt:lpstr>
      <vt:lpstr>PowerPoint Presentation</vt:lpstr>
      <vt:lpstr>PowerPoint Presentation</vt:lpstr>
      <vt:lpstr>Dưới kính hiển vi, một giọt nước biển cũng có rất nhiều loài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I. Đa dạng loài và phong phú về số lượng cá thể</vt:lpstr>
      <vt:lpstr>II. Đa dạng về môi trường sống</vt:lpstr>
      <vt:lpstr>PowerPoint Presentation</vt:lpstr>
      <vt:lpstr>PowerPoint Presentation</vt:lpstr>
      <vt:lpstr>2. Nguyên nhân nào khiến cho động vật ở nhiệt đới đa dạng hơn vùng ôn đới và Nam Cực?</vt:lpstr>
      <vt:lpstr>Động vật nước ta có đa dạng và phong phú không? Vì sao?</vt:lpstr>
      <vt:lpstr>PowerPoint Presentation</vt:lpstr>
      <vt:lpstr>Nhiều loài động vật có nguy cơ TUYỆT CHỦNG</vt:lpstr>
      <vt:lpstr>PowerPoint Presentation</vt:lpstr>
      <vt:lpstr>PowerPoint Presentation</vt:lpstr>
      <vt:lpstr>PowerPoint Presentation</vt:lpstr>
      <vt:lpstr>TRÒ CHƠI Ô CHỮ</vt:lpstr>
      <vt:lpstr>Con vật sống trên không, thường phát sáng, có 6 chữ cái</vt:lpstr>
      <vt:lpstr>Chân đen cánh trắng ra vào đồng xanh Cảnh quê thêm đẹp bức tranh Sao đành chịu tiếng ma lanh nhử mồi</vt:lpstr>
      <vt:lpstr> HƯỚNG DẪN VỀ NHÀ Học theo bài ghi, trả lời câu hỏi 1,2 SGK Đọc trước bài 2, chuẩn bị bảng 1,2/SGK/9-11 Đọc mục “em có biết”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1 Thế giới động vật đa dạng phong phú</dc:title>
  <dc:creator>Truong Minh Khai</dc:creator>
  <cp:lastModifiedBy>TUANHUY</cp:lastModifiedBy>
  <cp:revision>78</cp:revision>
  <dcterms:created xsi:type="dcterms:W3CDTF">2020-08-26T09:38:38Z</dcterms:created>
  <dcterms:modified xsi:type="dcterms:W3CDTF">2021-09-27T07:50:34Z</dcterms:modified>
</cp:coreProperties>
</file>